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Lst>
  <p:notesMasterIdLst>
    <p:notesMasterId r:id="rId80"/>
  </p:notesMasterIdLst>
  <p:sldIdLst>
    <p:sldId id="1069" r:id="rId5"/>
    <p:sldId id="3034" r:id="rId6"/>
    <p:sldId id="2986" r:id="rId7"/>
    <p:sldId id="3018" r:id="rId8"/>
    <p:sldId id="3019" r:id="rId9"/>
    <p:sldId id="960" r:id="rId10"/>
    <p:sldId id="382" r:id="rId11"/>
    <p:sldId id="3038" r:id="rId12"/>
    <p:sldId id="3020" r:id="rId13"/>
    <p:sldId id="3049" r:id="rId14"/>
    <p:sldId id="3050" r:id="rId15"/>
    <p:sldId id="3039" r:id="rId16"/>
    <p:sldId id="3042" r:id="rId17"/>
    <p:sldId id="3040" r:id="rId18"/>
    <p:sldId id="3047" r:id="rId19"/>
    <p:sldId id="3041" r:id="rId20"/>
    <p:sldId id="3048" r:id="rId21"/>
    <p:sldId id="2949" r:id="rId22"/>
    <p:sldId id="3052" r:id="rId23"/>
    <p:sldId id="3033" r:id="rId24"/>
    <p:sldId id="2739" r:id="rId25"/>
    <p:sldId id="3043" r:id="rId26"/>
    <p:sldId id="3051" r:id="rId27"/>
    <p:sldId id="3053" r:id="rId28"/>
    <p:sldId id="2981" r:id="rId29"/>
    <p:sldId id="2983" r:id="rId30"/>
    <p:sldId id="2984" r:id="rId31"/>
    <p:sldId id="995" r:id="rId32"/>
    <p:sldId id="2982" r:id="rId33"/>
    <p:sldId id="2985" r:id="rId34"/>
    <p:sldId id="3017" r:id="rId35"/>
    <p:sldId id="3012" r:id="rId36"/>
    <p:sldId id="2997" r:id="rId37"/>
    <p:sldId id="3014" r:id="rId38"/>
    <p:sldId id="3015" r:id="rId39"/>
    <p:sldId id="3016" r:id="rId40"/>
    <p:sldId id="3044" r:id="rId41"/>
    <p:sldId id="3045" r:id="rId42"/>
    <p:sldId id="604" r:id="rId43"/>
    <p:sldId id="535" r:id="rId44"/>
    <p:sldId id="3046" r:id="rId45"/>
    <p:sldId id="371" r:id="rId46"/>
    <p:sldId id="3023" r:id="rId47"/>
    <p:sldId id="3024" r:id="rId48"/>
    <p:sldId id="3025" r:id="rId49"/>
    <p:sldId id="3030" r:id="rId50"/>
    <p:sldId id="3031" r:id="rId51"/>
    <p:sldId id="3032" r:id="rId52"/>
    <p:sldId id="3029" r:id="rId53"/>
    <p:sldId id="3026" r:id="rId54"/>
    <p:sldId id="3028" r:id="rId55"/>
    <p:sldId id="3027" r:id="rId56"/>
    <p:sldId id="2989" r:id="rId57"/>
    <p:sldId id="2990" r:id="rId58"/>
    <p:sldId id="3036" r:id="rId59"/>
    <p:sldId id="2943" r:id="rId60"/>
    <p:sldId id="2920" r:id="rId61"/>
    <p:sldId id="2944" r:id="rId62"/>
    <p:sldId id="968" r:id="rId63"/>
    <p:sldId id="2945" r:id="rId64"/>
    <p:sldId id="2937" r:id="rId65"/>
    <p:sldId id="2886" r:id="rId66"/>
    <p:sldId id="895" r:id="rId67"/>
    <p:sldId id="2897" r:id="rId68"/>
    <p:sldId id="3035" r:id="rId69"/>
    <p:sldId id="2928" r:id="rId70"/>
    <p:sldId id="937" r:id="rId71"/>
    <p:sldId id="935" r:id="rId72"/>
    <p:sldId id="933" r:id="rId73"/>
    <p:sldId id="934" r:id="rId74"/>
    <p:sldId id="2719" r:id="rId75"/>
    <p:sldId id="260" r:id="rId76"/>
    <p:sldId id="1051" r:id="rId77"/>
    <p:sldId id="2923" r:id="rId78"/>
    <p:sldId id="2933"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52"/>
            <p14:sldId id="3033"/>
            <p14:sldId id="2739"/>
            <p14:sldId id="3043"/>
            <p14:sldId id="3051"/>
            <p14:sldId id="3053"/>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535"/>
            <p14:sldId id="3046"/>
            <p14:sldId id="371"/>
            <p14:sldId id="3023"/>
            <p14:sldId id="3024"/>
            <p14:sldId id="3025"/>
            <p14:sldId id="3030"/>
            <p14:sldId id="3031"/>
            <p14:sldId id="3032"/>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8"/>
    <p:restoredTop sz="90315"/>
  </p:normalViewPr>
  <p:slideViewPr>
    <p:cSldViewPr snapToGrid="0">
      <p:cViewPr varScale="1">
        <p:scale>
          <a:sx n="169" d="100"/>
          <a:sy n="169" d="100"/>
        </p:scale>
        <p:origin x="208" y="37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551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160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56</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20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52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1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2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72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11/3/20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amazon.com/exec/obidos/ASIN/0306803208/braipick-20"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7.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hyperlink" Target="https://en.wikipedia.org/wiki/Royal_Institution"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hyperlink" Target="https://youtu.be/DwAFZb8juMQ?t=3" TargetMode="External"/><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hyperlink" Target="https://en.wikipedia.org/wiki/Category_theory#Natural_transformations_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core.ac.uk/download/pdf/82625192.pdf"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9.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55.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home.datacomm.ch/kerguelen/monadology/monadology.html#2" TargetMode="External"/><Relationship Id="rId7" Type="http://schemas.openxmlformats.org/officeDocument/2006/relationships/hyperlink" Target="https://www.math3ma.com/blog/matrices-as-tensor-network-diagram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atacomm.ch/kerguelen/monadology/monadology.html#3" TargetMode="External"/><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home.datacomm.ch/kerguelen/monadology/monadology.html#2" TargetMode="External"/><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62.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61.jpeg"/><Relationship Id="rId4" Type="http://schemas.openxmlformats.org/officeDocument/2006/relationships/image" Target="../media/image55.gif"/><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6.png"/><Relationship Id="rId4" Type="http://schemas.openxmlformats.org/officeDocument/2006/relationships/hyperlink" Target="https://youtu.be/3hspKYIn5ds?t=2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en.wikipedia.org/wiki/Grigore_Rosu"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hyperlink" Target="https://dblp.uni-trier.de/pid/02/1438-2.html" TargetMode="External"/><Relationship Id="rId5" Type="http://schemas.openxmlformats.org/officeDocument/2006/relationships/image" Target="../media/image76.png"/><Relationship Id="rId4" Type="http://schemas.openxmlformats.org/officeDocument/2006/relationships/hyperlink" Target="https://runtimeverificatio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77.png"/><Relationship Id="rId1" Type="http://schemas.openxmlformats.org/officeDocument/2006/relationships/slideLayout" Target="../slideLayouts/slideLayout34.xml"/><Relationship Id="rId4" Type="http://schemas.openxmlformats.org/officeDocument/2006/relationships/hyperlink" Target="https://en.wikipedia.org/wiki/Grigore_Ros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5.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5.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83.jpeg"/><Relationship Id="rId7" Type="http://schemas.openxmlformats.org/officeDocument/2006/relationships/image" Target="../media/image84.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www.d.umn.edu/~jgreene/masters_reports/Ondrej%20Z%20Thesis.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hyperlink" Target="https://www.frontiersin.org/articles/10.3389/fpsyg.2019.02688/f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91.jpeg"/><Relationship Id="rId4" Type="http://schemas.openxmlformats.org/officeDocument/2006/relationships/hyperlink" Target="https://www.frontiersin.org/files/Articles/493866/fpsyg-10-02688-HTML/image_m/fpsyg-10-02688-g003.jp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hyperlink" Target="http://home.datacomm.ch/kerguelen/monadology/monadology.html#2" TargetMode="External"/><Relationship Id="rId10" Type="http://schemas.openxmlformats.org/officeDocument/2006/relationships/image" Target="../media/image98.png"/><Relationship Id="rId4" Type="http://schemas.openxmlformats.org/officeDocument/2006/relationships/image" Target="../media/image96.gif"/><Relationship Id="rId9" Type="http://schemas.openxmlformats.org/officeDocument/2006/relationships/image" Target="../media/image97.gif"/></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hyperlink" Target="file:///Users/bkoo/Downloads/mathematics-06-00152-1.pdf" TargetMode="Externa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hyperlink" Target="http://web.mit.edu/afs/athena.mit.edu/course/16/16.399/www" TargetMode="External"/><Relationship Id="rId4" Type="http://schemas.openxmlformats.org/officeDocument/2006/relationships/image" Target="../media/image109.png"/><Relationship Id="rId9" Type="http://schemas.openxmlformats.org/officeDocument/2006/relationships/hyperlink" Target="http://web.mit.edu/afs/athena.mit.edu/course/16/16.399/www/#schedul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youtu.be/p7-U1_E_j3w" TargetMode="External"/><Relationship Id="rId1" Type="http://schemas.openxmlformats.org/officeDocument/2006/relationships/slideLayout" Target="../slideLayouts/slideLayout32.xml"/><Relationship Id="rId5" Type="http://schemas.openxmlformats.org/officeDocument/2006/relationships/image" Target="../media/image128.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415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informal proof that demonstrates Cybernetics is about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0132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731050" y="1967285"/>
            <a:ext cx="768191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What if all computable objects are treated as Lattices?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inherit from the same root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just named “</a:t>
            </a:r>
            <a:r>
              <a:rPr kumimoji="0" lang="en-TW" sz="2400" b="0" i="0" u="none" strike="noStrike" kern="0" cap="none" spc="0" normalizeH="0" baseline="0" noProof="0" dirty="0">
                <a:ln>
                  <a:noFill/>
                </a:ln>
                <a:solidFill>
                  <a:srgbClr val="FF0000"/>
                </a:solidFill>
                <a:effectLst/>
                <a:uLnTx/>
                <a:uFillTx/>
                <a:latin typeface="Arial"/>
                <a:cs typeface="Arial"/>
                <a:sym typeface="Arial"/>
              </a:rPr>
              <a:t>Expressions</a:t>
            </a:r>
            <a:r>
              <a:rPr kumimoji="0" lang="en-TW" sz="2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01173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a:t>
            </a:r>
            <a:r>
              <a:rPr lang="en-US" sz="1200" b="1" dirty="0">
                <a:solidFill>
                  <a:srgbClr val="FF0000"/>
                </a:solidFill>
              </a:rPr>
              <a:t>Composition</a:t>
            </a:r>
            <a:r>
              <a:rPr lang="en-US" sz="1200" b="1" dirty="0"/>
              <a:t>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a:t>
            </a:r>
            <a:r>
              <a:rPr lang="en-US" sz="1200" b="1" dirty="0">
                <a:solidFill>
                  <a:srgbClr val="FF0000"/>
                </a:solidFill>
              </a:rPr>
              <a:t>Closure</a:t>
            </a:r>
            <a:r>
              <a:rPr lang="en-US" sz="1200" b="1" dirty="0"/>
              <a:t>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a:t>
            </a:r>
            <a:r>
              <a:rPr lang="en-US" sz="1200" b="1" dirty="0">
                <a:solidFill>
                  <a:srgbClr val="FF0000"/>
                </a:solidFill>
              </a:rPr>
              <a:t>Closure</a:t>
            </a:r>
            <a:r>
              <a:rPr lang="en-US" sz="1200" b="1" dirty="0"/>
              <a:t>)</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Compositionality and Closure helps formulate different types of Comparison/Equivalence</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7" name="Picture 6">
            <a:extLst>
              <a:ext uri="{FF2B5EF4-FFF2-40B4-BE49-F238E27FC236}">
                <a16:creationId xmlns:a16="http://schemas.microsoft.com/office/drawing/2014/main" id="{A140FF80-D80D-9B4A-AB61-FF8D7AC7B3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112" y="1424537"/>
            <a:ext cx="2418103" cy="3487955"/>
          </a:xfrm>
          <a:prstGeom prst="rect">
            <a:avLst/>
          </a:prstGeom>
        </p:spPr>
      </p:pic>
      <p:pic>
        <p:nvPicPr>
          <p:cNvPr id="9" name="Picture 8">
            <a:hlinkClick r:id="rId7"/>
            <a:extLst>
              <a:ext uri="{FF2B5EF4-FFF2-40B4-BE49-F238E27FC236}">
                <a16:creationId xmlns:a16="http://schemas.microsoft.com/office/drawing/2014/main" id="{70CDE434-E7DD-B141-B930-F8CE777391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0737" y="1712277"/>
            <a:ext cx="3917482" cy="2912474"/>
          </a:xfrm>
          <a:prstGeom prst="rect">
            <a:avLst/>
          </a:prstGeom>
        </p:spPr>
      </p:pic>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7"/>
              </a:rPr>
              <a:t>math3ma</a:t>
            </a:r>
            <a:endParaRPr lang="en-TW" dirty="0"/>
          </a:p>
        </p:txBody>
      </p:sp>
    </p:spTree>
    <p:extLst>
      <p:ext uri="{BB962C8B-B14F-4D97-AF65-F5344CB8AC3E}">
        <p14:creationId xmlns:p14="http://schemas.microsoft.com/office/powerpoint/2010/main" val="271207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6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387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93257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41</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42</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62</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879488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70</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namespace of Cybernetics is highly congruent with </a:t>
            </a:r>
            <a:r>
              <a:rPr lang="en-US" sz="1200" b="1" i="1" dirty="0">
                <a:latin typeface="Arial Rounded MT Bold" panose="020F0704030504030204" pitchFamily="34" charset="77"/>
              </a:rPr>
              <a:t>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a:extLst>
              <a:ext uri="{FF2B5EF4-FFF2-40B4-BE49-F238E27FC236}">
                <a16:creationId xmlns:a16="http://schemas.microsoft.com/office/drawing/2014/main" id="{26F949CA-E8B6-9C45-8286-BFF7AE2C8C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2" y="1716668"/>
            <a:ext cx="2272251" cy="1743097"/>
          </a:xfrm>
          <a:prstGeom prst="rect">
            <a:avLst/>
          </a:prstGeom>
        </p:spPr>
      </p:pic>
      <p:sp>
        <p:nvSpPr>
          <p:cNvPr id="5" name="TextBox 4">
            <a:extLst>
              <a:ext uri="{FF2B5EF4-FFF2-40B4-BE49-F238E27FC236}">
                <a16:creationId xmlns:a16="http://schemas.microsoft.com/office/drawing/2014/main" id="{03D203F9-730E-E045-8364-DEF5090C291A}"/>
              </a:ext>
            </a:extLst>
          </p:cNvPr>
          <p:cNvSpPr txBox="1"/>
          <p:nvPr/>
        </p:nvSpPr>
        <p:spPr>
          <a:xfrm>
            <a:off x="222465" y="3526771"/>
            <a:ext cx="2073003" cy="200055"/>
          </a:xfrm>
          <a:prstGeom prst="rect">
            <a:avLst/>
          </a:prstGeom>
          <a:noFill/>
        </p:spPr>
        <p:txBody>
          <a:bodyPr wrap="none" rtlCol="0">
            <a:spAutoFit/>
          </a:bodyPr>
          <a:lstStyle/>
          <a:p>
            <a:r>
              <a:rPr lang="en-TW" sz="700" dirty="0"/>
              <a:t>Excerpt from The Human use of Human Beings</a:t>
            </a:r>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10087</TotalTime>
  <Words>4510</Words>
  <Application>Microsoft Macintosh PowerPoint</Application>
  <PresentationFormat>On-screen Show (16:9)</PresentationFormat>
  <Paragraphs>567</Paragraphs>
  <Slides>75</Slides>
  <Notes>44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75</vt:i4>
      </vt:variant>
    </vt:vector>
  </HeadingPairs>
  <TitlesOfParts>
    <vt:vector size="96" baseType="lpstr">
      <vt:lpstr>等线</vt:lpstr>
      <vt:lpstr>Exo 2</vt:lpstr>
      <vt:lpstr>Hei</vt:lpstr>
      <vt:lpstr>Roboto Condensed Light</vt:lpstr>
      <vt:lpstr>黑体</vt:lpstr>
      <vt:lpstr>STXingkai</vt:lpstr>
      <vt:lpstr>Weibei SC</vt:lpstr>
      <vt:lpstr>Arial</vt:lpstr>
      <vt:lpstr>Arial Rounded MT Bold</vt:lpstr>
      <vt:lpstr>Calibri</vt:lpstr>
      <vt:lpstr>Calibri Light</vt:lpstr>
      <vt:lpstr>Century Gothic</vt:lpstr>
      <vt:lpstr>Comic Sans MS</vt:lpstr>
      <vt:lpstr>Helvetica</vt:lpstr>
      <vt:lpstr>Times</vt:lpstr>
      <vt:lpstr>Times New Roman</vt:lpstr>
      <vt:lpstr>Wingdings</vt:lpstr>
      <vt:lpstr>Simple Light</vt:lpstr>
      <vt:lpstr>Tech Newsletter by Slidesgo</vt:lpstr>
      <vt:lpstr>Office 主题​​</vt:lpstr>
      <vt:lpstr>Office Theme</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All System can be approximated as Partially Ordered Set</vt:lpstr>
      <vt:lpstr>Posets as Composable Namespaces</vt:lpstr>
      <vt:lpstr>Category Theory and Unary Arithmetic</vt:lpstr>
      <vt:lpstr>The  Fundamental Theorem of X</vt:lpstr>
      <vt:lpstr>Compositionality and Closure helps formulate different types of Comparison/Equivalence</vt:lpstr>
      <vt:lpstr>A Topological Way to Compose Matrices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Matching 𝝁-Logic as unifying semantic foundation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1845</cp:revision>
  <dcterms:modified xsi:type="dcterms:W3CDTF">2020-11-03T02:48:03Z</dcterms:modified>
</cp:coreProperties>
</file>